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2"/>
  </p:notesMasterIdLst>
  <p:sldIdLst>
    <p:sldId id="256" r:id="rId2"/>
    <p:sldId id="261" r:id="rId3"/>
    <p:sldId id="257" r:id="rId4"/>
    <p:sldId id="267" r:id="rId5"/>
    <p:sldId id="268" r:id="rId6"/>
    <p:sldId id="269" r:id="rId7"/>
    <p:sldId id="270" r:id="rId8"/>
    <p:sldId id="277" r:id="rId9"/>
    <p:sldId id="303" r:id="rId10"/>
    <p:sldId id="302" r:id="rId11"/>
    <p:sldId id="296" r:id="rId12"/>
    <p:sldId id="271" r:id="rId13"/>
    <p:sldId id="272" r:id="rId14"/>
    <p:sldId id="273" r:id="rId15"/>
    <p:sldId id="288" r:id="rId16"/>
    <p:sldId id="274" r:id="rId17"/>
    <p:sldId id="289" r:id="rId18"/>
    <p:sldId id="290" r:id="rId19"/>
    <p:sldId id="291" r:id="rId20"/>
    <p:sldId id="292" r:id="rId21"/>
    <p:sldId id="308" r:id="rId22"/>
    <p:sldId id="264" r:id="rId23"/>
    <p:sldId id="309" r:id="rId24"/>
    <p:sldId id="281" r:id="rId25"/>
    <p:sldId id="266" r:id="rId26"/>
    <p:sldId id="301" r:id="rId27"/>
    <p:sldId id="283" r:id="rId28"/>
    <p:sldId id="284" r:id="rId29"/>
    <p:sldId id="305" r:id="rId30"/>
    <p:sldId id="306" r:id="rId31"/>
    <p:sldId id="307" r:id="rId32"/>
    <p:sldId id="282" r:id="rId33"/>
    <p:sldId id="297" r:id="rId34"/>
    <p:sldId id="304" r:id="rId35"/>
    <p:sldId id="259" r:id="rId36"/>
    <p:sldId id="260" r:id="rId37"/>
    <p:sldId id="299" r:id="rId38"/>
    <p:sldId id="298" r:id="rId39"/>
    <p:sldId id="300" r:id="rId40"/>
    <p:sldId id="262" r:id="rId4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838" autoAdjust="0"/>
    <p:restoredTop sz="94660"/>
  </p:normalViewPr>
  <p:slideViewPr>
    <p:cSldViewPr>
      <p:cViewPr varScale="1">
        <p:scale>
          <a:sx n="72" d="100"/>
          <a:sy n="72" d="100"/>
        </p:scale>
        <p:origin x="86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976CC-31CE-4613-8315-BB70C576D83B}" type="datetimeFigureOut">
              <a:rPr lang="pt-BR" smtClean="0"/>
              <a:t>05/07/2016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828A6-F244-4943-9DE1-D5173E550F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68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075953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pic>
        <p:nvPicPr>
          <p:cNvPr id="10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43608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3945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2015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81687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75953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3608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pic>
        <p:nvPicPr>
          <p:cNvPr id="8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43608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10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43608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3608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3608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3608" y="6356350"/>
            <a:ext cx="2847975" cy="365125"/>
          </a:xfrm>
        </p:spPr>
        <p:txBody>
          <a:bodyPr/>
          <a:lstStyle/>
          <a:p>
            <a:r>
              <a:rPr lang="pt-BR"/>
              <a:t>Título do trabalho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Picture 6" descr="D:\Pictures\E-FATEC\F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pt-BR"/>
              <a:t>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394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pt-BR"/>
              <a:t>Título do trabalho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269E5066-375F-4EB0-8592-B7BF2B2BD3CF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D:\Pictures\E-FATEC\F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6260406"/>
            <a:ext cx="512498" cy="5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guiadoestudante.abril.com.br/profissoes/artes-design/design-grafico-602419.s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fe.fazenda.gov.br/portal/exibirArquivo.aspx?conteudo=qL5ELTiQ4h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908719"/>
            <a:ext cx="7772400" cy="3968081"/>
          </a:xfrm>
        </p:spPr>
        <p:txBody>
          <a:bodyPr/>
          <a:lstStyle/>
          <a:p>
            <a:r>
              <a:rPr lang="pt-BR" sz="3000" dirty="0"/>
              <a:t>Desenvolvimento de aplicativo mobile para gestão e controle de estoques para microempreendedores individuais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DANILO BRANDÃO SOUZA</a:t>
            </a:r>
          </a:p>
          <a:p>
            <a:endParaRPr lang="pt-BR" sz="1800" dirty="0"/>
          </a:p>
          <a:p>
            <a:endParaRPr lang="pt-BR" sz="1400" dirty="0"/>
          </a:p>
          <a:p>
            <a:r>
              <a:rPr lang="pt-BR" sz="1400" dirty="0"/>
              <a:t>Orientadora: Prof. MS Rebecca </a:t>
            </a:r>
            <a:r>
              <a:rPr lang="pt-BR" sz="1400" dirty="0" err="1"/>
              <a:t>Bignardi</a:t>
            </a:r>
            <a:r>
              <a:rPr lang="pt-BR" sz="1400" dirty="0"/>
              <a:t> </a:t>
            </a:r>
            <a:r>
              <a:rPr lang="pt-BR" sz="1400" dirty="0" err="1"/>
              <a:t>Arambasic</a:t>
            </a:r>
            <a:r>
              <a:rPr lang="pt-BR" sz="1400" dirty="0"/>
              <a:t> Rebelo da Silva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5537" y="1527175"/>
            <a:ext cx="8334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Faculdade de Tecnologia da Zona Sul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2656"/>
            <a:ext cx="83343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6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56% afirmam ter problemas com materiais em excesso ou em falta.</a:t>
            </a:r>
          </a:p>
          <a:p>
            <a:r>
              <a:rPr lang="pt-BR" dirty="0"/>
              <a:t>43% controlam o estoque utilizando caderno de anotações, 11% de forma visual, 11% planilhas</a:t>
            </a:r>
          </a:p>
          <a:p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834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89% tem interesse no desenvolvimento de aplicativo para o gerenciamento de estoques</a:t>
            </a:r>
          </a:p>
          <a:p>
            <a:r>
              <a:rPr lang="pt-BR" dirty="0"/>
              <a:t>56% demonstraram interesse em testar o aplicativo.</a:t>
            </a:r>
          </a:p>
          <a:p>
            <a:pPr marL="0" indent="0">
              <a:buNone/>
            </a:pPr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28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de desenvolvimento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pt-BR" sz="2000" dirty="0"/>
              <a:t>WEB</a:t>
            </a:r>
          </a:p>
          <a:p>
            <a:pPr marL="457200" lvl="1" indent="0">
              <a:buNone/>
            </a:pPr>
            <a:r>
              <a:rPr lang="pt-BR" sz="2000" dirty="0"/>
              <a:t>- Java EE + </a:t>
            </a:r>
            <a:r>
              <a:rPr lang="pt-BR" sz="2000" dirty="0" err="1"/>
              <a:t>NetBeans</a:t>
            </a:r>
            <a:endParaRPr lang="pt-BR" sz="2000" dirty="0"/>
          </a:p>
          <a:p>
            <a:pPr marL="457200" lvl="1" indent="0">
              <a:buNone/>
            </a:pPr>
            <a:r>
              <a:rPr lang="pt-BR" sz="2000" dirty="0"/>
              <a:t>- </a:t>
            </a:r>
            <a:r>
              <a:rPr lang="pt-BR" sz="2000" dirty="0" err="1"/>
              <a:t>PostGreSQL</a:t>
            </a:r>
            <a:endParaRPr lang="pt-BR" sz="2000" dirty="0"/>
          </a:p>
          <a:p>
            <a:pPr lvl="1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dirty="0"/>
              <a:t>Dispositivos moveis</a:t>
            </a:r>
          </a:p>
          <a:p>
            <a:pPr marL="457200" lvl="1" indent="0">
              <a:buNone/>
            </a:pPr>
            <a:r>
              <a:rPr lang="pt-BR" sz="2000" dirty="0"/>
              <a:t>- Android Studio </a:t>
            </a:r>
          </a:p>
          <a:p>
            <a:pPr marL="457200" lvl="1" indent="0">
              <a:buNone/>
            </a:pPr>
            <a:r>
              <a:rPr lang="pt-BR" sz="2000" dirty="0"/>
              <a:t>- </a:t>
            </a:r>
            <a:r>
              <a:rPr lang="pt-BR" sz="2000" dirty="0" err="1"/>
              <a:t>SQLite</a:t>
            </a:r>
            <a:endParaRPr lang="pt-BR" sz="200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</p:spTree>
    <p:extLst>
      <p:ext uri="{BB962C8B-B14F-4D97-AF65-F5344CB8AC3E}">
        <p14:creationId xmlns:p14="http://schemas.microsoft.com/office/powerpoint/2010/main" val="283538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Matriz de papeis e responsabilidades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/>
          </a:p>
          <a:p>
            <a:pPr lvl="1"/>
            <a:endParaRPr lang="pt-BR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2016</a:t>
            </a:r>
            <a:endParaRPr lang="pt-BR" dirty="0"/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/>
              <a:t>Desenvolvimento de aplicativo mobile para gestão e controle de estoques para microempreendedores individuais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02" y="1625178"/>
            <a:ext cx="3223395" cy="46636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62" y="2417825"/>
            <a:ext cx="6172320" cy="28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7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Cronograma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pic>
        <p:nvPicPr>
          <p:cNvPr id="7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49782" y="1600199"/>
            <a:ext cx="6462578" cy="473117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62" y="22814"/>
            <a:ext cx="4124938" cy="68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Analise de custos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pt-BR" dirty="0"/>
              <a:t>Força de trabalho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1600" dirty="0"/>
              <a:t> 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        Materiais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73750"/>
              </p:ext>
            </p:extLst>
          </p:nvPr>
        </p:nvGraphicFramePr>
        <p:xfrm>
          <a:off x="457200" y="1884630"/>
          <a:ext cx="7499176" cy="1714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7497">
                  <a:extLst>
                    <a:ext uri="{9D8B030D-6E8A-4147-A177-3AD203B41FA5}">
                      <a16:colId xmlns:a16="http://schemas.microsoft.com/office/drawing/2014/main" val="1408634442"/>
                    </a:ext>
                  </a:extLst>
                </a:gridCol>
                <a:gridCol w="4301679">
                  <a:extLst>
                    <a:ext uri="{9D8B030D-6E8A-4147-A177-3AD203B41FA5}">
                      <a16:colId xmlns:a16="http://schemas.microsoft.com/office/drawing/2014/main" val="24767039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900" dirty="0">
                          <a:effectLst/>
                        </a:rPr>
                        <a:t>Nome do recurso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900" dirty="0">
                          <a:effectLst/>
                        </a:rPr>
                        <a:t>Taxa padrão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71218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Analista de requisitos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R$ 401,50/dia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8941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Programador Java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R$ 416,65/dia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83601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DBA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R$ 515,60/dia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191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Gerente de projetos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R$ 627,80/dia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6904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Designer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R$ 1.436,80/dia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63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Programador Geral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R$ 308,00/dia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2867137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45175"/>
              </p:ext>
            </p:extLst>
          </p:nvPr>
        </p:nvGraphicFramePr>
        <p:xfrm>
          <a:off x="457200" y="4435656"/>
          <a:ext cx="7571184" cy="1257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0624">
                  <a:extLst>
                    <a:ext uri="{9D8B030D-6E8A-4147-A177-3AD203B41FA5}">
                      <a16:colId xmlns:a16="http://schemas.microsoft.com/office/drawing/2014/main" val="2029372242"/>
                    </a:ext>
                  </a:extLst>
                </a:gridCol>
                <a:gridCol w="1254968">
                  <a:extLst>
                    <a:ext uri="{9D8B030D-6E8A-4147-A177-3AD203B41FA5}">
                      <a16:colId xmlns:a16="http://schemas.microsoft.com/office/drawing/2014/main" val="87482419"/>
                    </a:ext>
                  </a:extLst>
                </a:gridCol>
                <a:gridCol w="1892796">
                  <a:extLst>
                    <a:ext uri="{9D8B030D-6E8A-4147-A177-3AD203B41FA5}">
                      <a16:colId xmlns:a16="http://schemas.microsoft.com/office/drawing/2014/main" val="4041843749"/>
                    </a:ext>
                  </a:extLst>
                </a:gridCol>
                <a:gridCol w="1892796">
                  <a:extLst>
                    <a:ext uri="{9D8B030D-6E8A-4147-A177-3AD203B41FA5}">
                      <a16:colId xmlns:a16="http://schemas.microsoft.com/office/drawing/2014/main" val="1647325941"/>
                    </a:ext>
                  </a:extLst>
                </a:gridCol>
              </a:tblGrid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Item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Qtd.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Preço médio Unit.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Total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0323408"/>
                  </a:ext>
                </a:extLst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Notebook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6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R$ 2.000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R$ 12.000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208968"/>
                  </a:ext>
                </a:extLst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Smartphones/tablets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6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R$ 600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R$ 3.600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9764442"/>
                  </a:ext>
                </a:extLst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Aluguel sala comercial / mens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5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R$ 601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R$ 3.005</a:t>
                      </a:r>
                      <a:endParaRPr lang="pt-BR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247827"/>
                  </a:ext>
                </a:extLst>
              </a:tr>
              <a:tr h="1403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Total: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B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R$ 18.605</a:t>
                      </a:r>
                      <a:endParaRPr lang="pt-BR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9492480"/>
                  </a:ext>
                </a:extLst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457200" y="3684503"/>
            <a:ext cx="18105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Fonte: Própria autoria (2016)</a:t>
            </a:r>
          </a:p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16122" y="5692956"/>
            <a:ext cx="18105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latin typeface="Arial" panose="020B0604020202020204" pitchFamily="34" charset="0"/>
                <a:cs typeface="Arial" panose="020B0604020202020204" pitchFamily="34" charset="0"/>
              </a:rPr>
              <a:t>Fonte: Própria autoria (2016)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63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sz="2500" dirty="0"/>
              <a:t>Valor total dos recursos humanos: R$ 72.316,00</a:t>
            </a:r>
          </a:p>
          <a:p>
            <a:pPr lvl="1"/>
            <a:r>
              <a:rPr lang="pt-BR" sz="2500" dirty="0"/>
              <a:t>Custo total com locação e materiais: R$18.605,00, </a:t>
            </a:r>
          </a:p>
          <a:p>
            <a:pPr lvl="1"/>
            <a:r>
              <a:rPr lang="pt-BR" sz="2500" dirty="0"/>
              <a:t>Total: R$ 90.921,00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</p:spTree>
    <p:extLst>
      <p:ext uri="{BB962C8B-B14F-4D97-AF65-F5344CB8AC3E}">
        <p14:creationId xmlns:p14="http://schemas.microsoft.com/office/powerpoint/2010/main" val="10698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Analise de pontos de função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/>
              <a:t>Custos – APF(Analise por</a:t>
            </a:r>
          </a:p>
          <a:p>
            <a:pPr marL="457200" lvl="1" indent="0">
              <a:buNone/>
            </a:pPr>
            <a:r>
              <a:rPr lang="pt-BR" dirty="0"/>
              <a:t>Pontos de função)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5317"/>
              </p:ext>
            </p:extLst>
          </p:nvPr>
        </p:nvGraphicFramePr>
        <p:xfrm>
          <a:off x="4499993" y="1600200"/>
          <a:ext cx="4186808" cy="46593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6324">
                  <a:extLst>
                    <a:ext uri="{9D8B030D-6E8A-4147-A177-3AD203B41FA5}">
                      <a16:colId xmlns:a16="http://schemas.microsoft.com/office/drawing/2014/main" val="4063351091"/>
                    </a:ext>
                  </a:extLst>
                </a:gridCol>
                <a:gridCol w="355222">
                  <a:extLst>
                    <a:ext uri="{9D8B030D-6E8A-4147-A177-3AD203B41FA5}">
                      <a16:colId xmlns:a16="http://schemas.microsoft.com/office/drawing/2014/main" val="3227872359"/>
                    </a:ext>
                  </a:extLst>
                </a:gridCol>
                <a:gridCol w="355222">
                  <a:extLst>
                    <a:ext uri="{9D8B030D-6E8A-4147-A177-3AD203B41FA5}">
                      <a16:colId xmlns:a16="http://schemas.microsoft.com/office/drawing/2014/main" val="2681059235"/>
                    </a:ext>
                  </a:extLst>
                </a:gridCol>
                <a:gridCol w="835862">
                  <a:extLst>
                    <a:ext uri="{9D8B030D-6E8A-4147-A177-3AD203B41FA5}">
                      <a16:colId xmlns:a16="http://schemas.microsoft.com/office/drawing/2014/main" val="1606404758"/>
                    </a:ext>
                  </a:extLst>
                </a:gridCol>
                <a:gridCol w="604178">
                  <a:extLst>
                    <a:ext uri="{9D8B030D-6E8A-4147-A177-3AD203B41FA5}">
                      <a16:colId xmlns:a16="http://schemas.microsoft.com/office/drawing/2014/main" val="2015282522"/>
                    </a:ext>
                  </a:extLst>
                </a:gridCol>
              </a:tblGrid>
              <a:tr h="34905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Função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Tipo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A/R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C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Complexidade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820742143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Clientes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ALI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4032778096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Cadastrar cliente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3622592314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Atualizar dados de cliente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EE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3159390450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Excluir cliente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1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1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Simples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738373584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Consultar cliente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2673592604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Fornecedores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ALI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Simples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628958355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Cadastrar fornecedor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3522922412"/>
                  </a:ext>
                </a:extLst>
              </a:tr>
              <a:tr h="30542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Atualizar dados de fornecedor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915367192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Excluir fornecedor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667694989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Consultar fornecedor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663840896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Produtos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ALI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3302849051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Cadastrar produto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585419798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Atualizar dados de produto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3539780453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Excluir produto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290072405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Consultar produto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4129466280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Relatórios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ALI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5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2603559347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Saída de produtos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Médio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77804214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Entrada de produtos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Médio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617067362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Perda de produtos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Médio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2612072466"/>
                  </a:ext>
                </a:extLst>
              </a:tr>
              <a:tr h="30772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Quantidade de produtos em estoque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Médio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089686604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Comercializar produtos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ALI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8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516190888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Venda de produtos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3706899147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Compra de produtos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974331603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Notas fiscais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ALI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2861729392"/>
                  </a:ext>
                </a:extLst>
              </a:tr>
              <a:tr h="1538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Emissão de nota fiscal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Médio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419410672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389656"/>
              </p:ext>
            </p:extLst>
          </p:nvPr>
        </p:nvGraphicFramePr>
        <p:xfrm>
          <a:off x="1763688" y="1575222"/>
          <a:ext cx="6923111" cy="33409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67171">
                  <a:extLst>
                    <a:ext uri="{9D8B030D-6E8A-4147-A177-3AD203B41FA5}">
                      <a16:colId xmlns:a16="http://schemas.microsoft.com/office/drawing/2014/main" val="2817833778"/>
                    </a:ext>
                  </a:extLst>
                </a:gridCol>
                <a:gridCol w="587379">
                  <a:extLst>
                    <a:ext uri="{9D8B030D-6E8A-4147-A177-3AD203B41FA5}">
                      <a16:colId xmlns:a16="http://schemas.microsoft.com/office/drawing/2014/main" val="2531249522"/>
                    </a:ext>
                  </a:extLst>
                </a:gridCol>
                <a:gridCol w="587379">
                  <a:extLst>
                    <a:ext uri="{9D8B030D-6E8A-4147-A177-3AD203B41FA5}">
                      <a16:colId xmlns:a16="http://schemas.microsoft.com/office/drawing/2014/main" val="2144024429"/>
                    </a:ext>
                  </a:extLst>
                </a:gridCol>
                <a:gridCol w="714655">
                  <a:extLst>
                    <a:ext uri="{9D8B030D-6E8A-4147-A177-3AD203B41FA5}">
                      <a16:colId xmlns:a16="http://schemas.microsoft.com/office/drawing/2014/main" val="2077322577"/>
                    </a:ext>
                  </a:extLst>
                </a:gridCol>
                <a:gridCol w="1666527">
                  <a:extLst>
                    <a:ext uri="{9D8B030D-6E8A-4147-A177-3AD203B41FA5}">
                      <a16:colId xmlns:a16="http://schemas.microsoft.com/office/drawing/2014/main" val="3712940299"/>
                    </a:ext>
                  </a:extLst>
                </a:gridCol>
              </a:tblGrid>
              <a:tr h="92164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Função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Tipo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A/R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C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Complexidade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2010549175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Clientes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ALI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1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13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Simples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2231682036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Cadastrar cliente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EE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1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13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Simples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1812110980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Atualizar dados de cliente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EE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1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13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Simples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3373525399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Excluir cliente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EE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1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1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Simples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410560005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Consultar cliente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CE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1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13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Simples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3548781063"/>
                  </a:ext>
                </a:extLst>
              </a:tr>
              <a:tr h="40322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Fornecedores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ALI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1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>
                          <a:effectLst/>
                        </a:rPr>
                        <a:t>12</a:t>
                      </a:r>
                      <a:endParaRPr lang="pt-BR" sz="17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700" dirty="0">
                          <a:effectLst/>
                        </a:rPr>
                        <a:t>Simples</a:t>
                      </a:r>
                      <a:endParaRPr lang="pt-BR" sz="17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63" marR="45563" marT="0" marB="0"/>
                </a:tc>
                <a:extLst>
                  <a:ext uri="{0D108BD9-81ED-4DB2-BD59-A6C34878D82A}">
                    <a16:rowId xmlns:a16="http://schemas.microsoft.com/office/drawing/2014/main" val="3966203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7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/>
              <a:t>Custos – APF(Analise por</a:t>
            </a:r>
          </a:p>
          <a:p>
            <a:pPr marL="457200" lvl="1" indent="0">
              <a:buNone/>
            </a:pPr>
            <a:r>
              <a:rPr lang="pt-BR" dirty="0"/>
              <a:t>Pontos de função)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668436"/>
              </p:ext>
            </p:extLst>
          </p:nvPr>
        </p:nvGraphicFramePr>
        <p:xfrm>
          <a:off x="3946999" y="1691389"/>
          <a:ext cx="4392488" cy="4642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7819">
                  <a:extLst>
                    <a:ext uri="{9D8B030D-6E8A-4147-A177-3AD203B41FA5}">
                      <a16:colId xmlns:a16="http://schemas.microsoft.com/office/drawing/2014/main" val="4128307266"/>
                    </a:ext>
                  </a:extLst>
                </a:gridCol>
                <a:gridCol w="658645">
                  <a:extLst>
                    <a:ext uri="{9D8B030D-6E8A-4147-A177-3AD203B41FA5}">
                      <a16:colId xmlns:a16="http://schemas.microsoft.com/office/drawing/2014/main" val="4130044141"/>
                    </a:ext>
                  </a:extLst>
                </a:gridCol>
                <a:gridCol w="970086">
                  <a:extLst>
                    <a:ext uri="{9D8B030D-6E8A-4147-A177-3AD203B41FA5}">
                      <a16:colId xmlns:a16="http://schemas.microsoft.com/office/drawing/2014/main" val="4187854523"/>
                    </a:ext>
                  </a:extLst>
                </a:gridCol>
                <a:gridCol w="856030">
                  <a:extLst>
                    <a:ext uri="{9D8B030D-6E8A-4147-A177-3AD203B41FA5}">
                      <a16:colId xmlns:a16="http://schemas.microsoft.com/office/drawing/2014/main" val="3840300266"/>
                    </a:ext>
                  </a:extLst>
                </a:gridCol>
                <a:gridCol w="1179908">
                  <a:extLst>
                    <a:ext uri="{9D8B030D-6E8A-4147-A177-3AD203B41FA5}">
                      <a16:colId xmlns:a16="http://schemas.microsoft.com/office/drawing/2014/main" val="3165194659"/>
                    </a:ext>
                  </a:extLst>
                </a:gridCol>
              </a:tblGrid>
              <a:tr h="51838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 dirty="0">
                          <a:effectLst/>
                        </a:rPr>
                        <a:t>Nome do Projeto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SGCE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394798373"/>
                  </a:ext>
                </a:extLst>
              </a:tr>
              <a:tr h="119997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80504400"/>
                  </a:ext>
                </a:extLst>
              </a:tr>
              <a:tr h="35104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Função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Qtde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Complexidade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Peso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Total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1165385620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EE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883897027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Médio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4066833201"/>
                  </a:ext>
                </a:extLst>
              </a:tr>
              <a:tr h="145494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Complexo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172813335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Sub-Total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33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796645857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461714000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Médio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5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4188570166"/>
                  </a:ext>
                </a:extLst>
              </a:tr>
              <a:tr h="164646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Complexo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7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241816029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Sub-Total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1981196608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ALI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7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1384741542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Médio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3204637352"/>
                  </a:ext>
                </a:extLst>
              </a:tr>
              <a:tr h="181510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Complexo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15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759889311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Sub-Total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316952126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AIE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5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5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272145693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Médio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7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1634235896"/>
                  </a:ext>
                </a:extLst>
              </a:tr>
              <a:tr h="164646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Complexo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919602316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Sub-Total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5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4157310643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CE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Simples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9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3901502715"/>
                  </a:ext>
                </a:extLst>
              </a:tr>
              <a:tr h="158395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Médio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3370917347"/>
                  </a:ext>
                </a:extLst>
              </a:tr>
              <a:tr h="164646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Complexo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3096061567"/>
                  </a:ext>
                </a:extLst>
              </a:tr>
              <a:tr h="175210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Sub-Total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751137578"/>
                  </a:ext>
                </a:extLst>
              </a:tr>
              <a:tr h="175210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PFB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113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1390417010"/>
                  </a:ext>
                </a:extLst>
              </a:tr>
              <a:tr h="119997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7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4026042171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608282"/>
              </p:ext>
            </p:extLst>
          </p:nvPr>
        </p:nvGraphicFramePr>
        <p:xfrm>
          <a:off x="1763688" y="1600200"/>
          <a:ext cx="6419057" cy="32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3614">
                  <a:extLst>
                    <a:ext uri="{9D8B030D-6E8A-4147-A177-3AD203B41FA5}">
                      <a16:colId xmlns:a16="http://schemas.microsoft.com/office/drawing/2014/main" val="586222021"/>
                    </a:ext>
                  </a:extLst>
                </a:gridCol>
                <a:gridCol w="962525">
                  <a:extLst>
                    <a:ext uri="{9D8B030D-6E8A-4147-A177-3AD203B41FA5}">
                      <a16:colId xmlns:a16="http://schemas.microsoft.com/office/drawing/2014/main" val="147249797"/>
                    </a:ext>
                  </a:extLst>
                </a:gridCol>
                <a:gridCol w="1417656">
                  <a:extLst>
                    <a:ext uri="{9D8B030D-6E8A-4147-A177-3AD203B41FA5}">
                      <a16:colId xmlns:a16="http://schemas.microsoft.com/office/drawing/2014/main" val="2693250787"/>
                    </a:ext>
                  </a:extLst>
                </a:gridCol>
                <a:gridCol w="1250978">
                  <a:extLst>
                    <a:ext uri="{9D8B030D-6E8A-4147-A177-3AD203B41FA5}">
                      <a16:colId xmlns:a16="http://schemas.microsoft.com/office/drawing/2014/main" val="2552232870"/>
                    </a:ext>
                  </a:extLst>
                </a:gridCol>
                <a:gridCol w="1724284">
                  <a:extLst>
                    <a:ext uri="{9D8B030D-6E8A-4147-A177-3AD203B41FA5}">
                      <a16:colId xmlns:a16="http://schemas.microsoft.com/office/drawing/2014/main" val="2011847482"/>
                    </a:ext>
                  </a:extLst>
                </a:gridCol>
              </a:tblGrid>
              <a:tr h="93518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Nome do Projeto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SGCE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093239249"/>
                  </a:ext>
                </a:extLst>
              </a:tr>
              <a:tr h="216479"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874285718"/>
                  </a:ext>
                </a:extLst>
              </a:tr>
              <a:tr h="6332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Função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Qtde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Complexidade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Peso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Total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574332118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EE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Simples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33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829644251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Médio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2600028132"/>
                  </a:ext>
                </a:extLst>
              </a:tr>
              <a:tr h="288682"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Complexo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1478943320"/>
                  </a:ext>
                </a:extLst>
              </a:tr>
              <a:tr h="329922"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Sub-Total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33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010" marR="45010" marT="0" marB="0"/>
                </a:tc>
                <a:extLst>
                  <a:ext uri="{0D108BD9-81ED-4DB2-BD59-A6C34878D82A}">
                    <a16:rowId xmlns:a16="http://schemas.microsoft.com/office/drawing/2014/main" val="30155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7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/>
              <a:t>Custos – APF(Analise por</a:t>
            </a:r>
          </a:p>
          <a:p>
            <a:pPr marL="457200" lvl="1" indent="0">
              <a:buNone/>
            </a:pPr>
            <a:r>
              <a:rPr lang="pt-BR" dirty="0"/>
              <a:t>Pontos de função)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O custo total do projeto estimado</a:t>
            </a:r>
          </a:p>
          <a:p>
            <a:pPr marL="457200" lvl="1" indent="0">
              <a:buNone/>
            </a:pPr>
            <a:r>
              <a:rPr lang="pt-BR" dirty="0"/>
              <a:t>por pontos de função será </a:t>
            </a:r>
          </a:p>
          <a:p>
            <a:pPr marL="457200" lvl="1" indent="0">
              <a:buNone/>
            </a:pPr>
            <a:r>
              <a:rPr lang="pt-BR" dirty="0"/>
              <a:t>R$ 84.976,00 e o prazo foi </a:t>
            </a:r>
          </a:p>
          <a:p>
            <a:pPr marL="457200" lvl="1" indent="0">
              <a:buNone/>
            </a:pPr>
            <a:r>
              <a:rPr lang="pt-BR" dirty="0"/>
              <a:t>considerado em 3,9 meses.</a:t>
            </a:r>
          </a:p>
          <a:p>
            <a:pPr marL="457200" lvl="1" indent="0">
              <a:buNone/>
            </a:pPr>
            <a:r>
              <a:rPr lang="pt-BR" dirty="0"/>
              <a:t>Considerando também os custos fixos, </a:t>
            </a:r>
          </a:p>
          <a:p>
            <a:pPr marL="457200" lvl="1" indent="0">
              <a:buNone/>
            </a:pPr>
            <a:r>
              <a:rPr lang="pt-BR" dirty="0"/>
              <a:t>Somando R$18.605,00 ao valor final, </a:t>
            </a:r>
          </a:p>
          <a:p>
            <a:pPr marL="457200" lvl="1" indent="0">
              <a:buNone/>
            </a:pPr>
            <a:r>
              <a:rPr lang="pt-BR" dirty="0"/>
              <a:t>Totalizando: R$103.584,00.</a:t>
            </a:r>
          </a:p>
          <a:p>
            <a:pPr marL="457200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691766"/>
              </p:ext>
            </p:extLst>
          </p:nvPr>
        </p:nvGraphicFramePr>
        <p:xfrm>
          <a:off x="5560558" y="1407538"/>
          <a:ext cx="2881855" cy="4973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0199">
                  <a:extLst>
                    <a:ext uri="{9D8B030D-6E8A-4147-A177-3AD203B41FA5}">
                      <a16:colId xmlns:a16="http://schemas.microsoft.com/office/drawing/2014/main" val="2958472579"/>
                    </a:ext>
                  </a:extLst>
                </a:gridCol>
                <a:gridCol w="921656">
                  <a:extLst>
                    <a:ext uri="{9D8B030D-6E8A-4147-A177-3AD203B41FA5}">
                      <a16:colId xmlns:a16="http://schemas.microsoft.com/office/drawing/2014/main" val="1197140733"/>
                    </a:ext>
                  </a:extLst>
                </a:gridCol>
              </a:tblGrid>
              <a:tr h="1692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Ajustes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Influência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286801252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1.Comunicação de Dados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5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915952740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2.Processamento Distribuído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4044349702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3.Desempenho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818487466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4.Utilização do Equipamento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611079905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5.Volume de Transações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748744291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6.Entrada de Dados On-line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555549211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7.Eficiência do Usuário Final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610320329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8.Atualização On-line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035761338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9.Processamento Complexo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299147816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10.Reutilização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762581345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11.Facilidade de implantação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640408982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12.Facilidade Operacional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5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980165623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13.Múltiplos Locais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598064027"/>
                  </a:ext>
                </a:extLst>
              </a:tr>
              <a:tr h="15511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14.Facilidade de mudança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2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126864217"/>
                  </a:ext>
                </a:extLst>
              </a:tr>
              <a:tr h="118690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896880374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Total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29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7400915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FATOR DE AJUSTE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0,94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798475311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PONTOS DE FUNÇÃO BRUTOS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113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729449641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PONTOS DE FUNÇÃO AJUSTADOS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106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588075466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PONTOS DE FUNÇÃO AJUSTADOS MINIMO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85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348091091"/>
                  </a:ext>
                </a:extLst>
              </a:tr>
              <a:tr h="335799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PONTOS DE FUNÇÃO AJUSTADOS MAXIMO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127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101309401"/>
                  </a:ext>
                </a:extLst>
              </a:tr>
              <a:tr h="118690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88097698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Produtividade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10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769809766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Esforço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849,76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940951185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Prazo (meses)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>
                          <a:effectLst/>
                        </a:rPr>
                        <a:t>3,9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767004112"/>
                  </a:ext>
                </a:extLst>
              </a:tr>
              <a:tr h="169221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800">
                          <a:effectLst/>
                        </a:rPr>
                        <a:t>Custo</a:t>
                      </a:r>
                      <a:endParaRPr lang="pt-BR" sz="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700" dirty="0">
                          <a:effectLst/>
                        </a:rPr>
                        <a:t> R$     84.976,00 </a:t>
                      </a:r>
                      <a:endParaRPr lang="pt-BR" sz="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746990324"/>
                  </a:ext>
                </a:extLst>
              </a:tr>
              <a:tr h="118690">
                <a:tc>
                  <a:txBody>
                    <a:bodyPr/>
                    <a:lstStyle/>
                    <a:p>
                      <a:endParaRPr lang="pt-BR" sz="7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endParaRPr lang="pt-BR" sz="7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223836326"/>
                  </a:ext>
                </a:extLst>
              </a:tr>
            </a:tbl>
          </a:graphicData>
        </a:graphic>
      </p:graphicFrame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908005"/>
              </p:ext>
            </p:extLst>
          </p:nvPr>
        </p:nvGraphicFramePr>
        <p:xfrm>
          <a:off x="336724" y="260648"/>
          <a:ext cx="5482952" cy="548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29430">
                  <a:extLst>
                    <a:ext uri="{9D8B030D-6E8A-4147-A177-3AD203B41FA5}">
                      <a16:colId xmlns:a16="http://schemas.microsoft.com/office/drawing/2014/main" val="4273755646"/>
                    </a:ext>
                  </a:extLst>
                </a:gridCol>
                <a:gridCol w="1753522">
                  <a:extLst>
                    <a:ext uri="{9D8B030D-6E8A-4147-A177-3AD203B41FA5}">
                      <a16:colId xmlns:a16="http://schemas.microsoft.com/office/drawing/2014/main" val="2101913670"/>
                    </a:ext>
                  </a:extLst>
                </a:gridCol>
              </a:tblGrid>
              <a:tr h="3227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Ajustes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Influência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190973356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1.Comunicação de Dados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615369313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2.Processamento Distribuído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652686458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3.Desempenho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4244862026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4.Utilização do Equipamento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381507059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5.Volume de Transações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324822538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6.Entrada de Dados On-line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651528248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7.Eficiência do Usuário Final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2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363807924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8.Atualização On-line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315112800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9.Processamento Complexo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006498050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10.Reutilização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148617327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11.Facilidade de implantação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145596602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12.Facilidade Operacional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476239552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13.Múltiplos Locais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421758444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14.Facilidade de mudança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2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582727344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180238"/>
              </p:ext>
            </p:extLst>
          </p:nvPr>
        </p:nvGraphicFramePr>
        <p:xfrm>
          <a:off x="2966370" y="1625176"/>
          <a:ext cx="5482952" cy="47561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29430">
                  <a:extLst>
                    <a:ext uri="{9D8B030D-6E8A-4147-A177-3AD203B41FA5}">
                      <a16:colId xmlns:a16="http://schemas.microsoft.com/office/drawing/2014/main" val="3169711967"/>
                    </a:ext>
                  </a:extLst>
                </a:gridCol>
                <a:gridCol w="1753522">
                  <a:extLst>
                    <a:ext uri="{9D8B030D-6E8A-4147-A177-3AD203B41FA5}">
                      <a16:colId xmlns:a16="http://schemas.microsoft.com/office/drawing/2014/main" val="544438758"/>
                    </a:ext>
                  </a:extLst>
                </a:gridCol>
              </a:tblGrid>
              <a:tr h="3760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Total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29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343161828"/>
                  </a:ext>
                </a:extLst>
              </a:tr>
              <a:tr h="3760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FATOR DE AJUSTE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0,94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1387701433"/>
                  </a:ext>
                </a:extLst>
              </a:tr>
              <a:tr h="3760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PONTOS DE FUNÇÃO BRUTOS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113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4182621"/>
                  </a:ext>
                </a:extLst>
              </a:tr>
              <a:tr h="3760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PONTOS DE FUNÇÃO AJUSTADOS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106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396256922"/>
                  </a:ext>
                </a:extLst>
              </a:tr>
              <a:tr h="75202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PONTOS DE FUNÇÃO AJUSTADOS MINIMO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85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653947554"/>
                  </a:ext>
                </a:extLst>
              </a:tr>
              <a:tr h="75202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PONTOS DE FUNÇÃO AJUSTADOS MAXIMO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127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190416374"/>
                  </a:ext>
                </a:extLst>
              </a:tr>
              <a:tr h="244032"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endParaRPr lang="pt-BR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556997134"/>
                  </a:ext>
                </a:extLst>
              </a:tr>
              <a:tr h="3760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Produtividade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10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034314355"/>
                  </a:ext>
                </a:extLst>
              </a:tr>
              <a:tr h="3760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Esforço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849,76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2162438188"/>
                  </a:ext>
                </a:extLst>
              </a:tr>
              <a:tr h="3760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Prazo (meses)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3,9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3099699489"/>
                  </a:ext>
                </a:extLst>
              </a:tr>
              <a:tr h="3760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Custo</a:t>
                      </a:r>
                      <a:endParaRPr lang="pt-BR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 R$     84.976,00 </a:t>
                      </a:r>
                      <a:endParaRPr lang="pt-BR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24" marR="43624" marT="0" marB="0"/>
                </a:tc>
                <a:extLst>
                  <a:ext uri="{0D108BD9-81ED-4DB2-BD59-A6C34878D82A}">
                    <a16:rowId xmlns:a16="http://schemas.microsoft.com/office/drawing/2014/main" val="94279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6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Agradecimentos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5643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Custos </a:t>
            </a:r>
            <a:r>
              <a:rPr lang="pt-BR" dirty="0" err="1"/>
              <a:t>MSPRoject</a:t>
            </a:r>
            <a:r>
              <a:rPr lang="pt-BR" dirty="0"/>
              <a:t> x APF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sz="2300" dirty="0"/>
              <a:t>Comparação APF e valor extraído </a:t>
            </a:r>
          </a:p>
          <a:p>
            <a:pPr marL="457200" lvl="1" indent="0">
              <a:buNone/>
            </a:pPr>
            <a:r>
              <a:rPr lang="pt-BR" sz="2300" dirty="0"/>
              <a:t>do </a:t>
            </a:r>
            <a:r>
              <a:rPr lang="pt-BR" sz="2300" dirty="0" err="1"/>
              <a:t>MSProject</a:t>
            </a:r>
            <a:r>
              <a:rPr lang="pt-BR" sz="2300" dirty="0"/>
              <a:t>:</a:t>
            </a:r>
          </a:p>
          <a:p>
            <a:pPr marL="457200" lvl="1" indent="0">
              <a:buNone/>
            </a:pPr>
            <a:r>
              <a:rPr lang="pt-BR" sz="2300" dirty="0"/>
              <a:t>  R$ 90.921,00 x R$103.584,00, respectivamente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</p:spTree>
    <p:extLst>
      <p:ext uri="{BB962C8B-B14F-4D97-AF65-F5344CB8AC3E}">
        <p14:creationId xmlns:p14="http://schemas.microsoft.com/office/powerpoint/2010/main" val="42338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Recuperação do investimento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sz="2300" dirty="0"/>
              <a:t>Propagandas</a:t>
            </a:r>
          </a:p>
          <a:p>
            <a:pPr lvl="1"/>
            <a:r>
              <a:rPr lang="pt-BR" sz="2300" dirty="0"/>
              <a:t>Versão paga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</p:spTree>
    <p:extLst>
      <p:ext uri="{BB962C8B-B14F-4D97-AF65-F5344CB8AC3E}">
        <p14:creationId xmlns:p14="http://schemas.microsoft.com/office/powerpoint/2010/main" val="172342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2372" y="452863"/>
            <a:ext cx="8219256" cy="1124744"/>
          </a:xfrm>
        </p:spPr>
        <p:txBody>
          <a:bodyPr/>
          <a:lstStyle/>
          <a:p>
            <a:r>
              <a:rPr lang="pt-BR" dirty="0"/>
              <a:t>Diagrama de</a:t>
            </a:r>
            <a:br>
              <a:rPr lang="pt-BR" dirty="0"/>
            </a:br>
            <a:r>
              <a:rPr lang="pt-BR" dirty="0"/>
              <a:t> Caso de USO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03957" y="1602585"/>
            <a:ext cx="8229600" cy="4525963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pic>
        <p:nvPicPr>
          <p:cNvPr id="15362" name="Picture 2" descr="usecase SG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01" y="1377524"/>
            <a:ext cx="53911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1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2372" y="452863"/>
            <a:ext cx="8219256" cy="1124744"/>
          </a:xfrm>
        </p:spPr>
        <p:txBody>
          <a:bodyPr/>
          <a:lstStyle/>
          <a:p>
            <a:r>
              <a:rPr lang="pt-BR" dirty="0"/>
              <a:t>Diagrama de</a:t>
            </a:r>
            <a:br>
              <a:rPr lang="pt-BR" dirty="0"/>
            </a:br>
            <a:r>
              <a:rPr lang="pt-BR" dirty="0"/>
              <a:t>Pacotes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03957" y="1602585"/>
            <a:ext cx="8229600" cy="4525963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pic>
        <p:nvPicPr>
          <p:cNvPr id="1026" name="Picture 2" descr="p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3" y="1391753"/>
            <a:ext cx="8219053" cy="480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38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Lógico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pic>
        <p:nvPicPr>
          <p:cNvPr id="18434" name="Picture 2" descr="de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91" y="1435572"/>
            <a:ext cx="4774954" cy="469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e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58" y="0"/>
            <a:ext cx="7055786" cy="693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17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e Arquitetura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2437" y="14240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pic>
        <p:nvPicPr>
          <p:cNvPr id="1026" name="Picture 2" descr="Deployment Diagram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81" y="1427910"/>
            <a:ext cx="4423766" cy="472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49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MVC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pic>
        <p:nvPicPr>
          <p:cNvPr id="6" name="Imagem 5" descr="D:\Dropbox\TCC\TCC_2016\project\v20160528\diagramas\Modelo controlador View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5178"/>
            <a:ext cx="6336704" cy="39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1572275" y="5583603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Fonte: Palermo (2010)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92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Módulos básicos</a:t>
            </a:r>
            <a:br>
              <a:rPr lang="pt-BR" dirty="0"/>
            </a:br>
            <a:r>
              <a:rPr lang="pt-BR" dirty="0"/>
              <a:t>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pic>
        <p:nvPicPr>
          <p:cNvPr id="19458" name="Picture 2" descr="Sem títu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944570"/>
            <a:ext cx="539115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88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</p:spTree>
    <p:extLst>
      <p:ext uri="{BB962C8B-B14F-4D97-AF65-F5344CB8AC3E}">
        <p14:creationId xmlns:p14="http://schemas.microsoft.com/office/powerpoint/2010/main" val="31888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apresentação mv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65382" y="-323353"/>
            <a:ext cx="11474764" cy="644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Problemática</a:t>
            </a:r>
          </a:p>
          <a:p>
            <a:pPr>
              <a:buFontTx/>
              <a:buChar char="-"/>
            </a:pPr>
            <a:r>
              <a:rPr lang="pt-BR" dirty="0"/>
              <a:t>Controle de estoques</a:t>
            </a:r>
          </a:p>
          <a:p>
            <a:pPr>
              <a:buFontTx/>
              <a:buChar char="-"/>
            </a:pPr>
            <a:r>
              <a:rPr lang="pt-BR" dirty="0"/>
              <a:t>Métodos manuais ou visuais</a:t>
            </a:r>
          </a:p>
          <a:p>
            <a:pPr>
              <a:buFontTx/>
              <a:buChar char="-"/>
            </a:pPr>
            <a:r>
              <a:rPr lang="pt-BR" dirty="0"/>
              <a:t>Produtos além ou aquém do necessário</a:t>
            </a:r>
          </a:p>
          <a:p>
            <a:pPr>
              <a:buFontTx/>
              <a:buChar char="-"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</p:spTree>
    <p:extLst>
      <p:ext uri="{BB962C8B-B14F-4D97-AF65-F5344CB8AC3E}">
        <p14:creationId xmlns:p14="http://schemas.microsoft.com/office/powerpoint/2010/main" val="16741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" name="apresentação m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16632" y="-38365"/>
            <a:ext cx="11377264" cy="63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" name="apresentação mv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80628" y="-228079"/>
            <a:ext cx="11305256" cy="63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Android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pic>
        <p:nvPicPr>
          <p:cNvPr id="8" name="Espaço Reservado para Conteúdo 7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7" y="1596076"/>
            <a:ext cx="2736304" cy="4655607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3"/>
          <a:stretch>
            <a:fillRect/>
          </a:stretch>
        </p:blipFill>
        <p:spPr>
          <a:xfrm>
            <a:off x="5652120" y="1596076"/>
            <a:ext cx="2797202" cy="4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8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Casos de teste</a:t>
            </a:r>
          </a:p>
          <a:p>
            <a:r>
              <a:rPr lang="pt-BR" dirty="0"/>
              <a:t>Caixa preta</a:t>
            </a:r>
          </a:p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</p:spTree>
    <p:extLst>
      <p:ext uri="{BB962C8B-B14F-4D97-AF65-F5344CB8AC3E}">
        <p14:creationId xmlns:p14="http://schemas.microsoft.com/office/powerpoint/2010/main" val="8117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Casos de teste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2276872"/>
            <a:ext cx="54673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21088"/>
          </a:xfrm>
        </p:spPr>
        <p:txBody>
          <a:bodyPr/>
          <a:lstStyle/>
          <a:p>
            <a:r>
              <a:rPr lang="pt-BR" dirty="0"/>
              <a:t>Objetivo concluído</a:t>
            </a:r>
          </a:p>
          <a:p>
            <a:r>
              <a:rPr lang="pt-BR" dirty="0"/>
              <a:t>Necessidade atendida</a:t>
            </a:r>
          </a:p>
          <a:p>
            <a:r>
              <a:rPr lang="pt-BR" dirty="0"/>
              <a:t>Estudos futuros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</p:spTree>
    <p:extLst>
      <p:ext uri="{BB962C8B-B14F-4D97-AF65-F5344CB8AC3E}">
        <p14:creationId xmlns:p14="http://schemas.microsoft.com/office/powerpoint/2010/main" val="20586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HMED, K.Z. &amp; UMRYSH, C.E. </a:t>
            </a:r>
            <a:r>
              <a:rPr lang="pt-BR" b="1" dirty="0"/>
              <a:t>– DESENVOLVENDO APLICAÇÕES COMERCIAIS EM JAVA COM J2EE E UML – </a:t>
            </a:r>
            <a:r>
              <a:rPr lang="pt-BR" dirty="0"/>
              <a:t>Rio de Janeiro: Editora Ciência Moderna Ltda., 2002.</a:t>
            </a:r>
          </a:p>
          <a:p>
            <a:r>
              <a:rPr lang="pt-BR" dirty="0"/>
              <a:t>APINFO – </a:t>
            </a:r>
            <a:r>
              <a:rPr lang="pt-BR" b="1" dirty="0"/>
              <a:t>Brasil Rendimento Mensal em R$</a:t>
            </a:r>
            <a:r>
              <a:rPr lang="pt-BR" dirty="0"/>
              <a:t>. Disponível em &lt; http://www.apinfo2.com/apinfo/informacao/p12sal-br.cfm &gt; - Acesso em 26/03/2016 às 23h01.</a:t>
            </a:r>
          </a:p>
          <a:p>
            <a:r>
              <a:rPr lang="pt-BR" dirty="0"/>
              <a:t>BALLOU, R. H. </a:t>
            </a:r>
            <a:r>
              <a:rPr lang="pt-BR" b="1" dirty="0"/>
              <a:t>Gerenciamento da cadeia de suprimentos/logística empresarial</a:t>
            </a:r>
            <a:r>
              <a:rPr lang="pt-BR" dirty="0"/>
              <a:t> quinta edição. Porto Alegre, </a:t>
            </a:r>
            <a:r>
              <a:rPr lang="pt-BR" dirty="0" err="1"/>
              <a:t>Bookman</a:t>
            </a:r>
            <a:r>
              <a:rPr lang="pt-BR" dirty="0"/>
              <a:t>, 2006.</a:t>
            </a:r>
          </a:p>
          <a:p>
            <a:r>
              <a:rPr lang="pt-BR" dirty="0"/>
              <a:t>BARDIN, L. </a:t>
            </a:r>
            <a:r>
              <a:rPr lang="pt-BR" b="1" dirty="0"/>
              <a:t>Análise de conteúdo</a:t>
            </a:r>
            <a:r>
              <a:rPr lang="pt-BR" dirty="0"/>
              <a:t>. Tradução de Reto, L. A. e Lisboa, A P: Edições 70,2002.</a:t>
            </a:r>
          </a:p>
          <a:p>
            <a:r>
              <a:rPr lang="pt-BR" dirty="0" err="1"/>
              <a:t>Bfpug</a:t>
            </a:r>
            <a:r>
              <a:rPr lang="pt-BR" dirty="0"/>
              <a:t> -  Pontos de Função e Medidas – Disponível em:  &lt; http://www.bfpug.com.br/Artigos/Dekkers-PontosDeFuncaoEMedidas.htm &gt; Acessado em 07/06/2015 às 19:39</a:t>
            </a:r>
          </a:p>
          <a:p>
            <a:r>
              <a:rPr lang="pt-BR" dirty="0"/>
              <a:t>Brasil Profissões – disponível em &lt;http://www.brasilprofissoes.com.br/&gt; Acessado em 22/05/2016, as 18:04.</a:t>
            </a:r>
          </a:p>
          <a:p>
            <a:r>
              <a:rPr lang="pt-BR" dirty="0"/>
              <a:t>CASTRO, C.M. </a:t>
            </a:r>
            <a:r>
              <a:rPr lang="pt-BR" b="1" dirty="0"/>
              <a:t>A prática da pesquisa</a:t>
            </a:r>
            <a:r>
              <a:rPr lang="pt-BR" dirty="0"/>
              <a:t>. São Paulo: Makron Books, 1977.</a:t>
            </a:r>
          </a:p>
          <a:p>
            <a:r>
              <a:rPr lang="pt-BR" dirty="0"/>
              <a:t>Catho – Cargo de analista der </a:t>
            </a:r>
            <a:r>
              <a:rPr lang="pt-BR" dirty="0" err="1"/>
              <a:t>equisitos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Em: &lt; http://www.catho.com.br/profissoes/analista-de-requisitos/ &gt;</a:t>
            </a:r>
            <a:br>
              <a:rPr lang="pt-BR" dirty="0"/>
            </a:br>
            <a:r>
              <a:rPr lang="pt-BR" dirty="0"/>
              <a:t>Acessado em 28/05/2016</a:t>
            </a:r>
          </a:p>
          <a:p>
            <a:r>
              <a:rPr lang="pt-BR" dirty="0"/>
              <a:t>COSTA, D.G. – Java em rede: recursos avançados de programação – Rio de Janeiro: </a:t>
            </a:r>
            <a:r>
              <a:rPr lang="pt-BR" dirty="0" err="1"/>
              <a:t>Brasport</a:t>
            </a:r>
            <a:r>
              <a:rPr lang="pt-BR" dirty="0"/>
              <a:t>, 2008</a:t>
            </a:r>
          </a:p>
          <a:p>
            <a:r>
              <a:rPr lang="pt-BR" dirty="0"/>
              <a:t>COULOURIS, G, Et. Al. – </a:t>
            </a:r>
            <a:r>
              <a:rPr lang="pt-BR" b="1" dirty="0"/>
              <a:t>Sistemas Distribuídos – Conceitos e Projetos 5ª Ed.</a:t>
            </a:r>
            <a:r>
              <a:rPr lang="pt-BR" dirty="0"/>
              <a:t> – Porto Alegre - </a:t>
            </a:r>
            <a:r>
              <a:rPr lang="pt-BR" dirty="0" err="1"/>
              <a:t>bookman</a:t>
            </a:r>
            <a:r>
              <a:rPr lang="pt-BR" dirty="0"/>
              <a:t> – 2012</a:t>
            </a:r>
          </a:p>
          <a:p>
            <a:r>
              <a:rPr lang="pt-BR" dirty="0"/>
              <a:t>DATE, C.J. </a:t>
            </a:r>
            <a:r>
              <a:rPr lang="pt-BR" b="1" dirty="0"/>
              <a:t>- 1941 – INTRODUÇÃO A SISTEMAS DE BANCOS DE DADOS – Rio de Janeiro, </a:t>
            </a:r>
            <a:r>
              <a:rPr lang="pt-BR" dirty="0" err="1"/>
              <a:t>Elsevier</a:t>
            </a:r>
            <a:r>
              <a:rPr lang="pt-BR" dirty="0"/>
              <a:t>, 2003</a:t>
            </a:r>
          </a:p>
        </p:txBody>
      </p:sp>
    </p:spTree>
    <p:extLst>
      <p:ext uri="{BB962C8B-B14F-4D97-AF65-F5344CB8AC3E}">
        <p14:creationId xmlns:p14="http://schemas.microsoft.com/office/powerpoint/2010/main" val="32729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DAVIS, W.S. – </a:t>
            </a:r>
            <a:r>
              <a:rPr lang="pt-BR" b="1" dirty="0"/>
              <a:t>ANALISE E PROJETO DE SISTEMAS – UMA ABORDAGEM ESTRUTURADA – </a:t>
            </a:r>
            <a:r>
              <a:rPr lang="pt-BR" dirty="0"/>
              <a:t>Rio de Janeiro, RJ – LTC, 1984</a:t>
            </a:r>
          </a:p>
          <a:p>
            <a:r>
              <a:rPr lang="pt-BR" dirty="0"/>
              <a:t>DEITEL, H.M., ET.AL.R- Revisor: Antunes, A., Tradutor: </a:t>
            </a:r>
            <a:r>
              <a:rPr lang="pt-BR" dirty="0" err="1"/>
              <a:t>Tortello</a:t>
            </a:r>
            <a:r>
              <a:rPr lang="pt-BR" dirty="0"/>
              <a:t>, J.E.N., ET.AL. - </a:t>
            </a:r>
            <a:r>
              <a:rPr lang="pt-BR" b="1" dirty="0"/>
              <a:t>C# Como programar </a:t>
            </a:r>
            <a:r>
              <a:rPr lang="pt-BR" dirty="0"/>
              <a:t>– PEARSON - Originalmente publicado em 2003.</a:t>
            </a:r>
          </a:p>
          <a:p>
            <a:r>
              <a:rPr lang="pt-BR" dirty="0"/>
              <a:t>FARIA, A.C. - Costa, M. F. G. - </a:t>
            </a:r>
            <a:r>
              <a:rPr lang="pt-BR" b="1" dirty="0"/>
              <a:t>Gestão de Custos Logísticos – </a:t>
            </a:r>
            <a:r>
              <a:rPr lang="pt-BR" dirty="0"/>
              <a:t>1.ed.- 10 </a:t>
            </a:r>
            <a:r>
              <a:rPr lang="pt-BR" dirty="0" err="1"/>
              <a:t>reimpr</a:t>
            </a:r>
            <a:r>
              <a:rPr lang="pt-BR" dirty="0"/>
              <a:t>. – São Paulo, Atlas, 2013</a:t>
            </a:r>
          </a:p>
          <a:p>
            <a:r>
              <a:rPr lang="pt-BR" dirty="0"/>
              <a:t>GILDO, J. &amp; CLEMENTS, J.P.; Tradução: </a:t>
            </a:r>
            <a:r>
              <a:rPr lang="pt-BR" dirty="0" err="1"/>
              <a:t>Melhado</a:t>
            </a:r>
            <a:r>
              <a:rPr lang="pt-BR" dirty="0"/>
              <a:t>, S.B. – </a:t>
            </a:r>
            <a:r>
              <a:rPr lang="pt-BR" b="1" dirty="0"/>
              <a:t>GESTÃO DE PROJETOS – </a:t>
            </a:r>
            <a:r>
              <a:rPr lang="pt-BR" b="1" dirty="0" err="1"/>
              <a:t>Traduçãod</a:t>
            </a:r>
            <a:r>
              <a:rPr lang="pt-BR" b="1" dirty="0"/>
              <a:t> a 3ª Edição norte-americana – </a:t>
            </a:r>
            <a:r>
              <a:rPr lang="pt-BR" dirty="0"/>
              <a:t>São Paulo: </a:t>
            </a:r>
            <a:r>
              <a:rPr lang="pt-BR" dirty="0" err="1"/>
              <a:t>Cengage</a:t>
            </a:r>
            <a:r>
              <a:rPr lang="pt-BR" dirty="0"/>
              <a:t> Learning, 2010.</a:t>
            </a:r>
          </a:p>
          <a:p>
            <a:r>
              <a:rPr lang="pt-BR" dirty="0"/>
              <a:t>GLAUBER, N. – </a:t>
            </a:r>
            <a:r>
              <a:rPr lang="pt-BR" b="1" dirty="0"/>
              <a:t>DOMINANDO O ANDROID DO BASICO AO AVANÇADO – </a:t>
            </a:r>
            <a:r>
              <a:rPr lang="pt-BR" dirty="0"/>
              <a:t>São Paulo, </a:t>
            </a:r>
            <a:r>
              <a:rPr lang="pt-BR" dirty="0" err="1"/>
              <a:t>Novatec</a:t>
            </a:r>
            <a:r>
              <a:rPr lang="pt-BR" dirty="0"/>
              <a:t> Editora </a:t>
            </a:r>
            <a:r>
              <a:rPr lang="pt-BR" dirty="0" err="1"/>
              <a:t>Ltda</a:t>
            </a:r>
            <a:r>
              <a:rPr lang="pt-BR" dirty="0"/>
              <a:t> 2015.</a:t>
            </a:r>
          </a:p>
          <a:p>
            <a:r>
              <a:rPr lang="pt-BR" dirty="0"/>
              <a:t>GODOY, A.S. </a:t>
            </a:r>
            <a:r>
              <a:rPr lang="pt-BR" b="1" dirty="0"/>
              <a:t>Pesquisa Qualitativa: Tipos Fundamentais. </a:t>
            </a:r>
            <a:r>
              <a:rPr lang="pt-BR" dirty="0"/>
              <a:t>RAE- Revista de Administração de Empresas. São Paulo: v. 35, nº.3, p.20-29, </a:t>
            </a:r>
            <a:r>
              <a:rPr lang="pt-BR" dirty="0" err="1"/>
              <a:t>mai</a:t>
            </a:r>
            <a:r>
              <a:rPr lang="pt-BR" dirty="0"/>
              <a:t>/jun.1995 a b.</a:t>
            </a:r>
          </a:p>
          <a:p>
            <a:r>
              <a:rPr lang="pt-BR" dirty="0"/>
              <a:t>GUEDES, G.T.A.</a:t>
            </a:r>
            <a:r>
              <a:rPr lang="pt-BR" b="1" dirty="0"/>
              <a:t>UML2 uma abordagem </a:t>
            </a:r>
            <a:r>
              <a:rPr lang="pt-BR" b="1" dirty="0" err="1"/>
              <a:t>prática.Ed</a:t>
            </a:r>
            <a:r>
              <a:rPr lang="pt-BR" dirty="0"/>
              <a:t>. São Paulo, Novatec,2009.</a:t>
            </a:r>
          </a:p>
          <a:p>
            <a:r>
              <a:rPr lang="pt-BR" dirty="0"/>
              <a:t> </a:t>
            </a:r>
          </a:p>
          <a:p>
            <a:r>
              <a:rPr lang="pt-BR" dirty="0"/>
              <a:t>Guia do Estudante – </a:t>
            </a:r>
            <a:r>
              <a:rPr lang="pt-BR" b="1" dirty="0"/>
              <a:t>Design </a:t>
            </a:r>
            <a:r>
              <a:rPr lang="pt-BR" b="1" dirty="0" err="1"/>
              <a:t>Grafico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Em :&lt; </a:t>
            </a:r>
            <a:r>
              <a:rPr lang="pt-BR" u="sng" dirty="0">
                <a:hlinkClick r:id="rId2"/>
              </a:rPr>
              <a:t>http://guiadoestudante.abril.com.br/profissoes/artes-design/design-grafico-602419.shtml</a:t>
            </a:r>
            <a:r>
              <a:rPr lang="pt-BR" dirty="0"/>
              <a:t> &gt;</a:t>
            </a:r>
            <a:br>
              <a:rPr lang="pt-BR" dirty="0"/>
            </a:br>
            <a:r>
              <a:rPr lang="pt-BR" dirty="0"/>
              <a:t>Acessado em 27/05/2016.</a:t>
            </a:r>
          </a:p>
          <a:p>
            <a:r>
              <a:rPr lang="pt-BR" dirty="0"/>
              <a:t>HABERKORN, E. – </a:t>
            </a:r>
            <a:r>
              <a:rPr lang="pt-BR" b="1" dirty="0"/>
              <a:t>Um bate-papo sobre gestão empresarial com ERP: tudo o que você gostaria de saber sobre o ERP e a tecnologia da informação, mas ficava encabulado de perguntar </a:t>
            </a:r>
            <a:r>
              <a:rPr lang="pt-BR" dirty="0"/>
              <a:t>– São Paulo: Saraiva 2007.</a:t>
            </a:r>
          </a:p>
          <a:p>
            <a:r>
              <a:rPr lang="pt-BR" dirty="0"/>
              <a:t>HEUSER, C.A. – </a:t>
            </a:r>
            <a:r>
              <a:rPr lang="pt-BR" b="1" dirty="0"/>
              <a:t>Projeto de banco de dados 6º edição – </a:t>
            </a:r>
            <a:r>
              <a:rPr lang="pt-BR" dirty="0"/>
              <a:t>Porto Alegre, </a:t>
            </a:r>
            <a:r>
              <a:rPr lang="pt-BR" dirty="0" err="1"/>
              <a:t>Bookman</a:t>
            </a:r>
            <a:r>
              <a:rPr lang="pt-BR" dirty="0"/>
              <a:t> 2009;</a:t>
            </a:r>
          </a:p>
          <a:p>
            <a:r>
              <a:rPr lang="pt-BR" dirty="0" err="1"/>
              <a:t>InfoJobs</a:t>
            </a:r>
            <a:r>
              <a:rPr lang="pt-BR" dirty="0"/>
              <a:t> – </a:t>
            </a:r>
            <a:r>
              <a:rPr lang="pt-BR" b="1" dirty="0"/>
              <a:t>Administrador de banco de dados </a:t>
            </a:r>
            <a:r>
              <a:rPr lang="pt-BR" dirty="0"/>
              <a:t>- Em: &lt; http://www.infojobs.com.br/artigos/administrador_de_banco_de_dados__2655.aspx &gt;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6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t-BR" dirty="0"/>
              <a:t>Acessado em 27/05/2016</a:t>
            </a:r>
          </a:p>
          <a:p>
            <a:r>
              <a:rPr lang="pt-BR" dirty="0"/>
              <a:t>KOFFMAN, E.B &amp; WOLFGANG, P.A.T. – </a:t>
            </a:r>
            <a:r>
              <a:rPr lang="pt-BR" b="1" dirty="0"/>
              <a:t>Objetos, abstração, estruturas de dados e Projeto usando Java Versão 5.0 – </a:t>
            </a:r>
            <a:r>
              <a:rPr lang="pt-BR" dirty="0"/>
              <a:t>Rio de Janeiro: LTC 2005</a:t>
            </a:r>
          </a:p>
          <a:p>
            <a:r>
              <a:rPr lang="pt-BR" dirty="0"/>
              <a:t>LAUDON, K. C. &amp; LAUDON, J. P.1 Tradução: Guimarães, T.-– </a:t>
            </a:r>
            <a:r>
              <a:rPr lang="pt-BR" b="1" dirty="0"/>
              <a:t>Sistemas de informação gerenciais</a:t>
            </a:r>
            <a:r>
              <a:rPr lang="pt-BR" dirty="0"/>
              <a:t> 7ª ed.- São Paulo - Pearson, 2007.</a:t>
            </a:r>
          </a:p>
          <a:p>
            <a:r>
              <a:rPr lang="pt-BR" b="1" dirty="0"/>
              <a:t>LIMA, A. S. – UML 2.0 – do requisito à solução / Adilson da Silva Lima – 2.ed. – São Paulo: Érica, 2007</a:t>
            </a:r>
            <a:endParaRPr lang="pt-BR" dirty="0"/>
          </a:p>
          <a:p>
            <a:r>
              <a:rPr lang="pt-BR" dirty="0"/>
              <a:t>LOPES, J. da S.-</a:t>
            </a:r>
            <a:r>
              <a:rPr lang="pt-BR" b="1" dirty="0"/>
              <a:t> Guia Prático em Análise de Ponto de Função </a:t>
            </a:r>
            <a:r>
              <a:rPr lang="pt-BR" dirty="0"/>
              <a:t>disponível em &lt;http://fattocs.com/files/pt/livro-apf/citacao/JhoneySLopes-JoseLBraga-2011.pdf&gt; acessado em 27/06/2016</a:t>
            </a:r>
          </a:p>
          <a:p>
            <a:r>
              <a:rPr lang="pt-BR" dirty="0"/>
              <a:t>LOPES, M. I.– </a:t>
            </a:r>
            <a:r>
              <a:rPr lang="pt-BR" b="1" dirty="0"/>
              <a:t>Sistema de informação para controle de estoque em uma loja de materiais de construção </a:t>
            </a:r>
            <a:r>
              <a:rPr lang="pt-BR" dirty="0"/>
              <a:t>– 2005 – Socorro – FAQ Faculdade XV de agosto.</a:t>
            </a:r>
          </a:p>
          <a:p>
            <a:r>
              <a:rPr lang="pt-BR" dirty="0"/>
              <a:t>NETO, A.P. </a:t>
            </a:r>
            <a:r>
              <a:rPr lang="pt-BR" b="1" dirty="0" err="1"/>
              <a:t>PostgreSQL</a:t>
            </a:r>
            <a:r>
              <a:rPr lang="pt-BR" b="1" dirty="0"/>
              <a:t>: Técnicas Avançadas: Versões Open </a:t>
            </a:r>
            <a:r>
              <a:rPr lang="pt-BR" b="1" dirty="0" err="1"/>
              <a:t>Source</a:t>
            </a:r>
            <a:r>
              <a:rPr lang="pt-BR" b="1" dirty="0"/>
              <a:t> 7.x – Soluções para Desenvolvedores e Administradores de Bancos de Dados</a:t>
            </a:r>
            <a:r>
              <a:rPr lang="pt-BR" dirty="0"/>
              <a:t>. São Paulo: Érica, 2003.</a:t>
            </a:r>
          </a:p>
          <a:p>
            <a:r>
              <a:rPr lang="pt-BR" dirty="0"/>
              <a:t>MARTIN, J &amp; MCGLURE, C. – </a:t>
            </a:r>
            <a:r>
              <a:rPr lang="pt-BR" b="1" dirty="0"/>
              <a:t>TÉCNICAS ESTRUTURADAS E CASE – </a:t>
            </a:r>
            <a:r>
              <a:rPr lang="pt-BR" dirty="0"/>
              <a:t>São Paulo, SP - MAKRON Books, 1991</a:t>
            </a:r>
          </a:p>
          <a:p>
            <a:r>
              <a:rPr lang="pt-BR" dirty="0"/>
              <a:t>MOLINARI, L. – </a:t>
            </a:r>
            <a:r>
              <a:rPr lang="pt-BR" b="1" dirty="0"/>
              <a:t>TESTES FUNCIONAIS DE SOFTWARE – </a:t>
            </a:r>
            <a:r>
              <a:rPr lang="pt-BR" dirty="0"/>
              <a:t>Florianópolis, SC – Editora Visual Books, 2008.</a:t>
            </a:r>
          </a:p>
          <a:p>
            <a:r>
              <a:rPr lang="pt-BR" dirty="0"/>
              <a:t>MUTO, C.A. </a:t>
            </a:r>
            <a:r>
              <a:rPr lang="pt-BR" b="1" dirty="0"/>
              <a:t>–Exame PMP: a Bíblia: manual para certificação – </a:t>
            </a:r>
            <a:r>
              <a:rPr lang="pt-BR" dirty="0"/>
              <a:t>2. Ed. Ver. E </a:t>
            </a:r>
            <a:r>
              <a:rPr lang="pt-BR" dirty="0" err="1"/>
              <a:t>ampl</a:t>
            </a:r>
            <a:r>
              <a:rPr lang="pt-BR" dirty="0"/>
              <a:t>. – Rio de Janeiro : </a:t>
            </a:r>
            <a:r>
              <a:rPr lang="pt-BR" dirty="0" err="1"/>
              <a:t>Brasport</a:t>
            </a:r>
            <a:r>
              <a:rPr lang="pt-BR" dirty="0"/>
              <a:t>, 2008.</a:t>
            </a:r>
          </a:p>
          <a:p>
            <a:r>
              <a:rPr lang="pt-BR" dirty="0"/>
              <a:t>PALERMO, J. Et. Al. </a:t>
            </a:r>
            <a:r>
              <a:rPr lang="pt-BR" b="1" dirty="0"/>
              <a:t>- ASP.NET MVC EM AÇÃO</a:t>
            </a:r>
            <a:r>
              <a:rPr lang="pt-BR" dirty="0"/>
              <a:t> – São Paulo - </a:t>
            </a:r>
            <a:r>
              <a:rPr lang="pt-BR" dirty="0" err="1"/>
              <a:t>Novatec</a:t>
            </a:r>
            <a:r>
              <a:rPr lang="pt-BR" dirty="0"/>
              <a:t> – 2010.</a:t>
            </a:r>
          </a:p>
          <a:p>
            <a:r>
              <a:rPr lang="pt-BR" dirty="0"/>
              <a:t>PARENTE, J. </a:t>
            </a:r>
            <a:r>
              <a:rPr lang="pt-BR" b="1" dirty="0"/>
              <a:t>-Varejo No Brasil Gestão e Estratégia – 1.ed. </a:t>
            </a:r>
            <a:r>
              <a:rPr lang="pt-BR" dirty="0"/>
              <a:t>7. </a:t>
            </a:r>
            <a:r>
              <a:rPr lang="pt-BR" dirty="0" err="1"/>
              <a:t>reimpr</a:t>
            </a:r>
            <a:r>
              <a:rPr lang="pt-BR" dirty="0"/>
              <a:t>. -  2007 – Editora Atlas.</a:t>
            </a:r>
          </a:p>
          <a:p>
            <a:r>
              <a:rPr lang="pt-BR" dirty="0"/>
              <a:t>PAULA FILHO, W.P. – </a:t>
            </a:r>
            <a:r>
              <a:rPr lang="pt-BR" b="1" dirty="0"/>
              <a:t>ENGENHARIA DE SOFTWARE – Fundamentos, Métodos e Padrões. – </a:t>
            </a:r>
            <a:r>
              <a:rPr lang="pt-BR" dirty="0"/>
              <a:t>3ª ED – Rio de Janeiro: LTC – 2009</a:t>
            </a:r>
          </a:p>
          <a:p>
            <a:r>
              <a:rPr lang="pt-BR" dirty="0"/>
              <a:t>PEDROSA, Israel – </a:t>
            </a:r>
            <a:r>
              <a:rPr lang="pt-BR" b="1" dirty="0"/>
              <a:t>Da cor à cor Inexistente 10ª Ed – </a:t>
            </a:r>
            <a:r>
              <a:rPr lang="pt-BR" dirty="0"/>
              <a:t>Rio de Janeiro: Senac Nacional, 2009.</a:t>
            </a:r>
          </a:p>
          <a:p>
            <a:r>
              <a:rPr lang="pt-BR" dirty="0"/>
              <a:t>PIRES, S. R. I. – </a:t>
            </a:r>
            <a:r>
              <a:rPr lang="pt-BR" b="1" dirty="0"/>
              <a:t>Gestão da cadeia de suprimentos – Conceitos, estratégias, práticas e casos 2ª Ed. – 2009 - </a:t>
            </a:r>
            <a:r>
              <a:rPr lang="pt-BR" dirty="0"/>
              <a:t>5 </a:t>
            </a:r>
            <a:r>
              <a:rPr lang="pt-BR" dirty="0" err="1"/>
              <a:t>reimpr</a:t>
            </a:r>
            <a:r>
              <a:rPr lang="pt-BR" b="1" dirty="0"/>
              <a:t>.</a:t>
            </a:r>
            <a:r>
              <a:rPr lang="pt-BR" dirty="0"/>
              <a:t> – São Paulo, Atlas. </a:t>
            </a:r>
          </a:p>
        </p:txBody>
      </p:sp>
    </p:spTree>
    <p:extLst>
      <p:ext uri="{BB962C8B-B14F-4D97-AF65-F5344CB8AC3E}">
        <p14:creationId xmlns:p14="http://schemas.microsoft.com/office/powerpoint/2010/main" val="370881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t-BR" dirty="0"/>
              <a:t>Portal da Nota Fiscal </a:t>
            </a:r>
            <a:r>
              <a:rPr lang="pt-BR" dirty="0" err="1"/>
              <a:t>Eletronica</a:t>
            </a:r>
            <a:r>
              <a:rPr lang="pt-BR" dirty="0"/>
              <a:t> - </a:t>
            </a:r>
            <a:r>
              <a:rPr lang="pt-BR" b="1" dirty="0"/>
              <a:t>Especificações técnicas para a emissão do DANFE Simplificado. Disponível em: </a:t>
            </a:r>
            <a:r>
              <a:rPr lang="pt-BR" dirty="0"/>
              <a:t>&lt;</a:t>
            </a:r>
            <a:r>
              <a:rPr lang="pt-BR" b="1" u="sng" dirty="0">
                <a:hlinkClick r:id="rId2"/>
              </a:rPr>
              <a:t>http://www.nfe.fazenda.gov.br/portal/exibirArquivo.aspx?conteudo=qL5ELTiQ4h8</a:t>
            </a:r>
            <a:r>
              <a:rPr lang="pt-BR" b="1" dirty="0"/>
              <a:t>=</a:t>
            </a:r>
            <a:r>
              <a:rPr lang="pt-BR" dirty="0"/>
              <a:t> &gt; Acesso: 13 mar. 2016</a:t>
            </a:r>
          </a:p>
          <a:p>
            <a:r>
              <a:rPr lang="pt-BR" dirty="0"/>
              <a:t>Portal do empreendedor - </a:t>
            </a:r>
            <a:r>
              <a:rPr lang="pt-BR" b="1" dirty="0"/>
              <a:t>Definição de Microempreendedor Individual – MEI. Disponível em:</a:t>
            </a:r>
            <a:r>
              <a:rPr lang="pt-BR" dirty="0"/>
              <a:t>&lt; </a:t>
            </a:r>
            <a:r>
              <a:rPr lang="pt-BR" b="1" dirty="0"/>
              <a:t>http://www.portaldoempreendedor.gov.br/mei-microempreendedor-individual</a:t>
            </a:r>
            <a:r>
              <a:rPr lang="pt-BR" dirty="0"/>
              <a:t>&gt;.Acesso em: 22 fev. 2016.</a:t>
            </a:r>
          </a:p>
          <a:p>
            <a:r>
              <a:rPr lang="pt-BR" dirty="0"/>
              <a:t>PMI Project Management </a:t>
            </a:r>
            <a:r>
              <a:rPr lang="pt-BR" dirty="0" err="1"/>
              <a:t>Institute</a:t>
            </a:r>
            <a:r>
              <a:rPr lang="pt-BR" dirty="0"/>
              <a:t> – </a:t>
            </a:r>
            <a:r>
              <a:rPr lang="pt-BR" b="1" dirty="0"/>
              <a:t>Quem são os Gerentes de Projeto?  </a:t>
            </a:r>
            <a:br>
              <a:rPr lang="pt-BR" b="1" dirty="0"/>
            </a:br>
            <a:r>
              <a:rPr lang="pt-BR" b="1" dirty="0"/>
              <a:t>em: &lt; </a:t>
            </a:r>
            <a:r>
              <a:rPr lang="pt-BR" dirty="0"/>
              <a:t>https://brasil.pmi.org/brazil/AboutUS/WhoareProjectManagers.aspx &gt; </a:t>
            </a:r>
            <a:br>
              <a:rPr lang="pt-BR" dirty="0"/>
            </a:br>
            <a:r>
              <a:rPr lang="pt-BR" dirty="0"/>
              <a:t>Acesso em: 28/05/2016</a:t>
            </a:r>
          </a:p>
          <a:p>
            <a:r>
              <a:rPr lang="pt-BR" dirty="0"/>
              <a:t>PRESSMAN, R. S. – </a:t>
            </a:r>
            <a:r>
              <a:rPr lang="pt-BR" b="1" dirty="0"/>
              <a:t>Engenharia de Software, uma abordagem profissional 7. Edição– </a:t>
            </a:r>
            <a:r>
              <a:rPr lang="pt-BR" dirty="0"/>
              <a:t>Traduzido por: </a:t>
            </a:r>
            <a:r>
              <a:rPr lang="pt-BR" dirty="0" err="1"/>
              <a:t>Griesi</a:t>
            </a:r>
            <a:r>
              <a:rPr lang="pt-BR" dirty="0"/>
              <a:t>, Ariovaldo - M. </a:t>
            </a:r>
            <a:r>
              <a:rPr lang="pt-BR" dirty="0" err="1"/>
              <a:t>Fecchio</a:t>
            </a:r>
            <a:r>
              <a:rPr lang="pt-BR" dirty="0"/>
              <a:t>, Mario.</a:t>
            </a:r>
            <a:r>
              <a:rPr lang="pt-BR" b="1" dirty="0"/>
              <a:t> </a:t>
            </a:r>
            <a:r>
              <a:rPr lang="pt-BR" dirty="0" err="1"/>
              <a:t>Bookman</a:t>
            </a:r>
            <a:r>
              <a:rPr lang="pt-BR" dirty="0"/>
              <a:t>,</a:t>
            </a:r>
            <a:r>
              <a:rPr lang="pt-BR" b="1" dirty="0"/>
              <a:t> </a:t>
            </a:r>
            <a:r>
              <a:rPr lang="pt-BR" dirty="0"/>
              <a:t>2011</a:t>
            </a:r>
          </a:p>
          <a:p>
            <a:r>
              <a:rPr lang="pt-BR" b="1" dirty="0"/>
              <a:t>Roteiro SERPRO de Contagem de Pontos de Função e Estimativas</a:t>
            </a:r>
            <a:r>
              <a:rPr lang="pt-BR" dirty="0"/>
              <a:t>. </a:t>
            </a:r>
            <a:br>
              <a:rPr lang="pt-BR" dirty="0"/>
            </a:br>
            <a:r>
              <a:rPr lang="pt-BR" dirty="0"/>
              <a:t>Disponível em: &lt; http://www.pgfn.gov.br/acesso-a-informacao/tecnologia-da-informacao/Roteiro_Contagem_PF_SERPRO_%207.pdf &gt; Acesso em 27/05/2016</a:t>
            </a:r>
          </a:p>
          <a:p>
            <a:r>
              <a:rPr lang="pt-BR" b="1" dirty="0"/>
              <a:t>SANTOS, R. R. - Programação de computadores em Java, 2a edição – NOVATERRA – 2014.</a:t>
            </a:r>
            <a:endParaRPr lang="pt-BR" dirty="0"/>
          </a:p>
          <a:p>
            <a:r>
              <a:rPr lang="pt-BR" dirty="0"/>
              <a:t>SILVA, E. L. Dr. - </a:t>
            </a:r>
            <a:r>
              <a:rPr lang="pt-BR" b="1" dirty="0"/>
              <a:t>Metodologia da Pesquisa e Elaboração de Dissertação</a:t>
            </a:r>
            <a:r>
              <a:rPr lang="pt-BR" dirty="0"/>
              <a:t> – Florianópolis, 2005.</a:t>
            </a:r>
          </a:p>
          <a:p>
            <a:r>
              <a:rPr lang="pt-BR" dirty="0"/>
              <a:t>SILVEIRA, P. </a:t>
            </a:r>
            <a:r>
              <a:rPr lang="pt-BR" dirty="0" err="1"/>
              <a:t>Et.Al</a:t>
            </a:r>
            <a:r>
              <a:rPr lang="pt-BR" dirty="0"/>
              <a:t>. - </a:t>
            </a:r>
            <a:r>
              <a:rPr lang="pt-BR" b="1" dirty="0"/>
              <a:t>Introdução à arquitetura e design de software – Uma visão sobre a plataforma Java</a:t>
            </a:r>
            <a:r>
              <a:rPr lang="pt-BR" dirty="0"/>
              <a:t>. – Rio de Janeiro,  </a:t>
            </a:r>
            <a:r>
              <a:rPr lang="pt-BR" dirty="0" err="1"/>
              <a:t>Elsevier</a:t>
            </a:r>
            <a:r>
              <a:rPr lang="pt-BR" dirty="0"/>
              <a:t>, 2012.</a:t>
            </a:r>
          </a:p>
          <a:p>
            <a:r>
              <a:rPr lang="pt-BR" b="1" dirty="0"/>
              <a:t>SOMMERVILLE, I  - Engenharia de software 8ª Edição – Pearson - 2007</a:t>
            </a:r>
            <a:endParaRPr lang="pt-BR" dirty="0"/>
          </a:p>
          <a:p>
            <a:r>
              <a:rPr lang="pt-BR" b="1" dirty="0"/>
              <a:t>SOUZA, C. A. De Et. Al. - Sistemas ERP no Brasil – Teoria e Casos – atlas – 2010</a:t>
            </a:r>
            <a:endParaRPr lang="pt-BR" dirty="0"/>
          </a:p>
          <a:p>
            <a:r>
              <a:rPr lang="pt-BR" b="1" dirty="0"/>
              <a:t>SQLITE – ABOUT SQLITE – Disponível em &lt; https://www.sqlite.org/about.html &gt; Acesso em 26/03/2016</a:t>
            </a:r>
            <a:endParaRPr lang="pt-BR" dirty="0"/>
          </a:p>
          <a:p>
            <a:r>
              <a:rPr lang="pt-BR" b="1" dirty="0"/>
              <a:t>VERZELLO, R. J.  &amp; </a:t>
            </a:r>
            <a:r>
              <a:rPr lang="pt-BR" b="1" dirty="0" err="1"/>
              <a:t>Reutter</a:t>
            </a:r>
            <a:r>
              <a:rPr lang="pt-BR" b="1" dirty="0"/>
              <a:t> III, J. - Processamento de dados, conceitos básicos - hardware - editora McGraw - Hill – 1982.</a:t>
            </a:r>
            <a:endParaRPr lang="pt-BR" dirty="0"/>
          </a:p>
          <a:p>
            <a:r>
              <a:rPr lang="pt-BR" dirty="0"/>
              <a:t>VIANA, J. J. - </a:t>
            </a:r>
            <a:r>
              <a:rPr lang="pt-BR" b="1" dirty="0"/>
              <a:t>Administração de Materiais Um enfoque prático</a:t>
            </a:r>
            <a:r>
              <a:rPr lang="pt-BR" dirty="0"/>
              <a:t> - São Paulo - Editora Atlas S.A. 2008.</a:t>
            </a:r>
          </a:p>
          <a:p>
            <a:r>
              <a:rPr lang="pt-BR" b="1" dirty="0"/>
              <a:t>WANKE, P. -Gestão de estoques na cadeia de suprimento: decisões e modelos quantitativos - 3. </a:t>
            </a:r>
            <a:r>
              <a:rPr lang="pt-BR" b="1" dirty="0" err="1"/>
              <a:t>ed</a:t>
            </a:r>
            <a:r>
              <a:rPr lang="pt-BR" b="1" dirty="0"/>
              <a:t> (Coleção </a:t>
            </a:r>
            <a:r>
              <a:rPr lang="pt-BR" b="1" dirty="0" err="1"/>
              <a:t>Coppead</a:t>
            </a:r>
            <a:r>
              <a:rPr lang="pt-BR" b="1" dirty="0"/>
              <a:t> de Administração.)  - São Paulo: Atlas, 2000.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863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t-BR" dirty="0"/>
              <a:t>Administração aprimorada de recursos</a:t>
            </a:r>
          </a:p>
          <a:p>
            <a:pPr>
              <a:buFontTx/>
              <a:buChar char="-"/>
            </a:pPr>
            <a:r>
              <a:rPr lang="pt-BR" dirty="0"/>
              <a:t>Evitar perdas</a:t>
            </a:r>
          </a:p>
          <a:p>
            <a:pPr>
              <a:buFontTx/>
              <a:buChar char="-"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11175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da Banca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</p:spTree>
    <p:extLst>
      <p:ext uri="{BB962C8B-B14F-4D97-AF65-F5344CB8AC3E}">
        <p14:creationId xmlns:p14="http://schemas.microsoft.com/office/powerpoint/2010/main" val="292731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Desenvolvimento de aplicativo para gerenciamento de estoques disponível em dispositivos móveis(Android) e na WEB.</a:t>
            </a:r>
          </a:p>
          <a:p>
            <a:r>
              <a:rPr lang="pt-BR" dirty="0"/>
              <a:t>Microempreendedores: R$ 360.000,00 anuais </a:t>
            </a:r>
          </a:p>
          <a:p>
            <a:r>
              <a:rPr lang="pt-BR" dirty="0"/>
              <a:t>Microempreendedores individuais: R$ 30.000,00 anuais</a:t>
            </a:r>
          </a:p>
          <a:p>
            <a:pPr marL="0" indent="0">
              <a:buNone/>
            </a:pPr>
            <a:r>
              <a:rPr lang="pt-BR" dirty="0"/>
              <a:t>Fonte: Sebrae.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Hipotese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485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marL="0" indent="0">
              <a:buNone/>
            </a:pPr>
            <a:r>
              <a:rPr lang="pt-PT" dirty="0"/>
              <a:t>Criar um aplicativo, que possa ser utilizado por microempreendedores individuais, que desejem melhorar o controle de seus produtos em estoque.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105209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/>
              <a:t>- </a:t>
            </a:r>
            <a:r>
              <a:rPr lang="pt-BR" dirty="0"/>
              <a:t>pesquisa aplicada - tem por objetivo adquirir informações para orientar a solução de algum problema, onde envolve verdades e interesses locais </a:t>
            </a:r>
          </a:p>
          <a:p>
            <a:pPr marL="0" indent="0">
              <a:buNone/>
            </a:pPr>
            <a:r>
              <a:rPr lang="pt-BR" dirty="0"/>
              <a:t>- pesquisa bibliográfica – busca de informações principalmente em  livros, documentos ou artigos, podendo ser extraídos ou não da internet</a:t>
            </a:r>
          </a:p>
          <a:p>
            <a:pPr marL="0" indent="0">
              <a:buNone/>
            </a:pPr>
            <a:r>
              <a:rPr lang="pt-BR" dirty="0"/>
              <a:t>Silva(2006)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40792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Pesquisa de campo </a:t>
            </a:r>
          </a:p>
          <a:p>
            <a:pPr marL="457200" lvl="1" indent="0">
              <a:buNone/>
            </a:pPr>
            <a:r>
              <a:rPr lang="pt-BR" dirty="0"/>
              <a:t>- </a:t>
            </a:r>
            <a:r>
              <a:rPr lang="pt-BR" sz="1900" dirty="0"/>
              <a:t>pequenos estabelecimentos na Zona Sul da capital de São Paulo</a:t>
            </a:r>
          </a:p>
          <a:p>
            <a:pPr marL="457200" lvl="1" indent="0">
              <a:buNone/>
            </a:pPr>
            <a:r>
              <a:rPr lang="pt-BR" sz="1900" dirty="0"/>
              <a:t>- Foram entrevistados 9 (nove) microempreendedores individuais, no dia 23/03/2016.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viabilidade</a:t>
            </a:r>
          </a:p>
        </p:txBody>
      </p:sp>
    </p:spTree>
    <p:extLst>
      <p:ext uri="{BB962C8B-B14F-4D97-AF65-F5344CB8AC3E}">
        <p14:creationId xmlns:p14="http://schemas.microsoft.com/office/powerpoint/2010/main" val="271335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56% das empresas possuem entre 1 e 2 funcionários, sendo portanto classificadas como empresas de pequeno porte.</a:t>
            </a:r>
          </a:p>
          <a:p>
            <a:r>
              <a:rPr lang="pt-BR" dirty="0"/>
              <a:t>56% ainda utiliza meios manuais para o gerenciamento de estoques.</a:t>
            </a:r>
          </a:p>
          <a:p>
            <a:endParaRPr lang="pt-BR" dirty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2016</a:t>
            </a: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11826" y="6381328"/>
            <a:ext cx="5864430" cy="365125"/>
          </a:xfrm>
        </p:spPr>
        <p:txBody>
          <a:bodyPr/>
          <a:lstStyle/>
          <a:p>
            <a:r>
              <a:rPr lang="pt-BR" dirty="0"/>
              <a:t>Desenvolvimento de aplicativo mobile para gestão e controle de estoques para microempreendedores individuais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3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o">
  <a:themeElements>
    <a:clrScheme name="Ex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3269</TotalTime>
  <Words>2401</Words>
  <Application>Microsoft Office PowerPoint</Application>
  <PresentationFormat>Apresentação na tela (4:3)</PresentationFormat>
  <Paragraphs>649</Paragraphs>
  <Slides>40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Century Gothic</vt:lpstr>
      <vt:lpstr>Courier New</vt:lpstr>
      <vt:lpstr>Palatino Linotype</vt:lpstr>
      <vt:lpstr>Times New Roman</vt:lpstr>
      <vt:lpstr>Executivo</vt:lpstr>
      <vt:lpstr>Desenvolvimento de aplicativo mobile para gestão e controle de estoques para microempreendedores individuais</vt:lpstr>
      <vt:lpstr>Agradecimentos</vt:lpstr>
      <vt:lpstr>Introdução </vt:lpstr>
      <vt:lpstr>Justificativa</vt:lpstr>
      <vt:lpstr>Hipotese</vt:lpstr>
      <vt:lpstr>Objetivo</vt:lpstr>
      <vt:lpstr>Metodologia</vt:lpstr>
      <vt:lpstr>Análise de viabilidade</vt:lpstr>
      <vt:lpstr>Apresentação do PowerPoint</vt:lpstr>
      <vt:lpstr>Apresentação do PowerPoint</vt:lpstr>
      <vt:lpstr>Apresentação do PowerPoint</vt:lpstr>
      <vt:lpstr>Ferramentas de desenvolvimento</vt:lpstr>
      <vt:lpstr>Matriz de papeis e responsabilidades</vt:lpstr>
      <vt:lpstr>Cronograma</vt:lpstr>
      <vt:lpstr>Analise de custos</vt:lpstr>
      <vt:lpstr>Apresentação do PowerPoint</vt:lpstr>
      <vt:lpstr>Analise de pontos de função</vt:lpstr>
      <vt:lpstr>Apresentação do PowerPoint</vt:lpstr>
      <vt:lpstr>Apresentação do PowerPoint</vt:lpstr>
      <vt:lpstr>Comparação Custos MSPRoject x APF</vt:lpstr>
      <vt:lpstr>Recuperação do investimento</vt:lpstr>
      <vt:lpstr>Diagrama de  Caso de USO</vt:lpstr>
      <vt:lpstr>Diagrama de Pacotes</vt:lpstr>
      <vt:lpstr>Modelo Lógico de Dados</vt:lpstr>
      <vt:lpstr>Modelagem e Arquitetura do Sistema</vt:lpstr>
      <vt:lpstr>MVC</vt:lpstr>
      <vt:lpstr>Módulos básicos do Sistema</vt:lpstr>
      <vt:lpstr>Navegação</vt:lpstr>
      <vt:lpstr>Apresentação do PowerPoint</vt:lpstr>
      <vt:lpstr>Apresentação do PowerPoint</vt:lpstr>
      <vt:lpstr>Apresentação do PowerPoint</vt:lpstr>
      <vt:lpstr>Android</vt:lpstr>
      <vt:lpstr>Testes Funcionais</vt:lpstr>
      <vt:lpstr>Testes Funcionais</vt:lpstr>
      <vt:lpstr>Conclusão</vt:lpstr>
      <vt:lpstr>Referências Bibliográficas</vt:lpstr>
      <vt:lpstr>Referências Bibliográficas</vt:lpstr>
      <vt:lpstr>Referências Bibliográficas</vt:lpstr>
      <vt:lpstr>Referências Bibliográficas</vt:lpstr>
      <vt:lpstr>Considerações da Banca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</dc:title>
  <dc:creator>e-liderança</dc:creator>
  <cp:lastModifiedBy>Danilo B. Souza</cp:lastModifiedBy>
  <cp:revision>51</cp:revision>
  <dcterms:created xsi:type="dcterms:W3CDTF">2015-06-22T12:51:27Z</dcterms:created>
  <dcterms:modified xsi:type="dcterms:W3CDTF">2016-07-05T10:59:02Z</dcterms:modified>
</cp:coreProperties>
</file>